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715000" cx="9144000"/>
  <p:notesSz cx="6858000" cy="9144000"/>
  <p:embeddedFontLst>
    <p:embeddedFont>
      <p:font typeface="Economica"/>
      <p:regular r:id="rId15"/>
      <p:bold r:id="rId16"/>
      <p:italic r:id="rId17"/>
      <p:boldItalic r:id="rId18"/>
    </p:embeddedFont>
    <p:embeddedFont>
      <p:font typeface="Open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.fntdata"/><Relationship Id="rId11" Type="http://schemas.openxmlformats.org/officeDocument/2006/relationships/slide" Target="slides/slide7.xml"/><Relationship Id="rId22" Type="http://schemas.openxmlformats.org/officeDocument/2006/relationships/font" Target="fonts/OpenSans-boldItalic.fntdata"/><Relationship Id="rId10" Type="http://schemas.openxmlformats.org/officeDocument/2006/relationships/slide" Target="slides/slide6.xml"/><Relationship Id="rId21" Type="http://schemas.openxmlformats.org/officeDocument/2006/relationships/font" Target="fonts/OpenSans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Economica-regular.fntdata"/><Relationship Id="rId14" Type="http://schemas.openxmlformats.org/officeDocument/2006/relationships/slide" Target="slides/slide10.xml"/><Relationship Id="rId17" Type="http://schemas.openxmlformats.org/officeDocument/2006/relationships/font" Target="fonts/Economica-italic.fntdata"/><Relationship Id="rId16" Type="http://schemas.openxmlformats.org/officeDocument/2006/relationships/font" Target="fonts/Economica-bold.fntdata"/><Relationship Id="rId5" Type="http://schemas.openxmlformats.org/officeDocument/2006/relationships/slide" Target="slides/slide1.xml"/><Relationship Id="rId19" Type="http://schemas.openxmlformats.org/officeDocument/2006/relationships/font" Target="fonts/OpenSans-regular.fntdata"/><Relationship Id="rId6" Type="http://schemas.openxmlformats.org/officeDocument/2006/relationships/slide" Target="slides/slide2.xml"/><Relationship Id="rId18" Type="http://schemas.openxmlformats.org/officeDocument/2006/relationships/font" Target="fonts/Economica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686100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686100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686100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3" y="840778"/>
            <a:ext cx="1081625" cy="1249932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rgbClr val="6AA84F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629707"/>
            <a:ext cx="1081625" cy="1249932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rgbClr val="6AA84F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044700" y="1604728"/>
            <a:ext cx="3054600" cy="17079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ts val="4200"/>
              <a:buNone/>
              <a:defRPr/>
            </a:lvl1pPr>
            <a:lvl2pPr lvl="1" algn="ctr">
              <a:spcBef>
                <a:spcPts val="0"/>
              </a:spcBef>
              <a:buSzPts val="4200"/>
              <a:buNone/>
              <a:defRPr/>
            </a:lvl2pPr>
            <a:lvl3pPr lvl="2" algn="ctr">
              <a:spcBef>
                <a:spcPts val="0"/>
              </a:spcBef>
              <a:buSzPts val="4200"/>
              <a:buNone/>
              <a:defRPr/>
            </a:lvl3pPr>
            <a:lvl4pPr lvl="3" algn="ctr">
              <a:spcBef>
                <a:spcPts val="0"/>
              </a:spcBef>
              <a:buSzPts val="4200"/>
              <a:buNone/>
              <a:defRPr/>
            </a:lvl4pPr>
            <a:lvl5pPr lvl="4" algn="ctr">
              <a:spcBef>
                <a:spcPts val="0"/>
              </a:spcBef>
              <a:buSzPts val="4200"/>
              <a:buNone/>
              <a:defRPr/>
            </a:lvl5pPr>
            <a:lvl6pPr lvl="5" algn="ctr">
              <a:spcBef>
                <a:spcPts val="0"/>
              </a:spcBef>
              <a:buSzPts val="4200"/>
              <a:buNone/>
              <a:defRPr/>
            </a:lvl6pPr>
            <a:lvl7pPr lvl="6" algn="ctr">
              <a:spcBef>
                <a:spcPts val="0"/>
              </a:spcBef>
              <a:buSzPts val="4200"/>
              <a:buNone/>
              <a:defRPr/>
            </a:lvl7pPr>
            <a:lvl8pPr lvl="7" algn="ctr">
              <a:spcBef>
                <a:spcPts val="0"/>
              </a:spcBef>
              <a:buSzPts val="4200"/>
              <a:buNone/>
              <a:defRPr/>
            </a:lvl8pPr>
            <a:lvl9pPr lvl="8" algn="ctr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044700" y="3462867"/>
            <a:ext cx="3054600" cy="7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606333"/>
            <a:ext cx="9144000" cy="108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311700" y="1063472"/>
            <a:ext cx="8520600" cy="23652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3513333"/>
            <a:ext cx="8520600" cy="1190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8" y="511361"/>
            <a:ext cx="1081625" cy="1249932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7" name="Shape 17"/>
          <p:cNvSpPr/>
          <p:nvPr/>
        </p:nvSpPr>
        <p:spPr>
          <a:xfrm flipH="1" rot="10800000">
            <a:off x="466425" y="3953707"/>
            <a:ext cx="1081625" cy="1249932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8" name="Shape 18"/>
          <p:cNvSpPr txBox="1"/>
          <p:nvPr>
            <p:ph type="title"/>
          </p:nvPr>
        </p:nvSpPr>
        <p:spPr>
          <a:xfrm>
            <a:off x="773700" y="2007167"/>
            <a:ext cx="7596600" cy="17007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ts val="4200"/>
              <a:buNone/>
              <a:defRPr/>
            </a:lvl1pPr>
            <a:lvl2pPr lvl="1" algn="ctr">
              <a:spcBef>
                <a:spcPts val="0"/>
              </a:spcBef>
              <a:buSzPts val="4200"/>
              <a:buNone/>
              <a:defRPr/>
            </a:lvl2pPr>
            <a:lvl3pPr lvl="2" algn="ctr">
              <a:spcBef>
                <a:spcPts val="0"/>
              </a:spcBef>
              <a:buSzPts val="4200"/>
              <a:buNone/>
              <a:defRPr/>
            </a:lvl3pPr>
            <a:lvl4pPr lvl="3" algn="ctr">
              <a:spcBef>
                <a:spcPts val="0"/>
              </a:spcBef>
              <a:buSzPts val="4200"/>
              <a:buNone/>
              <a:defRPr/>
            </a:lvl4pPr>
            <a:lvl5pPr lvl="4" algn="ctr">
              <a:spcBef>
                <a:spcPts val="0"/>
              </a:spcBef>
              <a:buSzPts val="4200"/>
              <a:buNone/>
              <a:defRPr/>
            </a:lvl5pPr>
            <a:lvl6pPr lvl="5" algn="ctr">
              <a:spcBef>
                <a:spcPts val="0"/>
              </a:spcBef>
              <a:buSzPts val="4200"/>
              <a:buNone/>
              <a:defRPr/>
            </a:lvl6pPr>
            <a:lvl7pPr lvl="6" algn="ctr">
              <a:spcBef>
                <a:spcPts val="0"/>
              </a:spcBef>
              <a:buSzPts val="4200"/>
              <a:buNone/>
              <a:defRPr/>
            </a:lvl7pPr>
            <a:lvl8pPr lvl="7" algn="ctr">
              <a:spcBef>
                <a:spcPts val="0"/>
              </a:spcBef>
              <a:buSzPts val="4200"/>
              <a:buNone/>
              <a:defRPr/>
            </a:lvl8pPr>
            <a:lvl9pPr lvl="8" algn="ctr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606333"/>
            <a:ext cx="9144000" cy="1086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3600"/>
              <a:buFont typeface="Verdana"/>
              <a:buNone/>
              <a:defRPr sz="3600"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buSzPts val="4200"/>
              <a:buNone/>
              <a:defRPr/>
            </a:lvl2pPr>
            <a:lvl3pPr lvl="2">
              <a:spcBef>
                <a:spcPts val="0"/>
              </a:spcBef>
              <a:buSzPts val="4200"/>
              <a:buNone/>
              <a:defRPr/>
            </a:lvl3pPr>
            <a:lvl4pPr lvl="3">
              <a:spcBef>
                <a:spcPts val="0"/>
              </a:spcBef>
              <a:buSzPts val="4200"/>
              <a:buNone/>
              <a:defRPr/>
            </a:lvl4pPr>
            <a:lvl5pPr lvl="4">
              <a:spcBef>
                <a:spcPts val="0"/>
              </a:spcBef>
              <a:buSzPts val="4200"/>
              <a:buNone/>
              <a:defRPr/>
            </a:lvl5pPr>
            <a:lvl6pPr lvl="5">
              <a:spcBef>
                <a:spcPts val="0"/>
              </a:spcBef>
              <a:buSzPts val="4200"/>
              <a:buNone/>
              <a:defRPr/>
            </a:lvl6pPr>
            <a:lvl7pPr lvl="6">
              <a:spcBef>
                <a:spcPts val="0"/>
              </a:spcBef>
              <a:buSzPts val="4200"/>
              <a:buNone/>
              <a:defRPr/>
            </a:lvl7pPr>
            <a:lvl8pPr lvl="7">
              <a:spcBef>
                <a:spcPts val="0"/>
              </a:spcBef>
              <a:buSzPts val="4200"/>
              <a:buNone/>
              <a:defRPr/>
            </a:lvl8pPr>
            <a:lvl9pPr lvl="8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800"/>
              <a:buFont typeface="Verdana"/>
              <a:buChar char="●"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buSzPts val="1400"/>
              <a:buFont typeface="Verdana"/>
              <a:buChar char="○"/>
              <a:defRPr>
                <a:latin typeface="Verdana"/>
                <a:ea typeface="Verdana"/>
                <a:cs typeface="Verdana"/>
                <a:sym typeface="Verdana"/>
              </a:defRPr>
            </a:lvl2pPr>
            <a:lvl3pPr lvl="2">
              <a:spcBef>
                <a:spcPts val="0"/>
              </a:spcBef>
              <a:buSzPts val="1400"/>
              <a:buFont typeface="Verdana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4200"/>
              <a:buNone/>
              <a:defRPr/>
            </a:lvl1pPr>
            <a:lvl2pPr lvl="1">
              <a:spcBef>
                <a:spcPts val="0"/>
              </a:spcBef>
              <a:buSzPts val="4200"/>
              <a:buNone/>
              <a:defRPr/>
            </a:lvl2pPr>
            <a:lvl3pPr lvl="2">
              <a:spcBef>
                <a:spcPts val="0"/>
              </a:spcBef>
              <a:buSzPts val="4200"/>
              <a:buNone/>
              <a:defRPr/>
            </a:lvl3pPr>
            <a:lvl4pPr lvl="3">
              <a:spcBef>
                <a:spcPts val="0"/>
              </a:spcBef>
              <a:buSzPts val="4200"/>
              <a:buNone/>
              <a:defRPr/>
            </a:lvl4pPr>
            <a:lvl5pPr lvl="4">
              <a:spcBef>
                <a:spcPts val="0"/>
              </a:spcBef>
              <a:buSzPts val="4200"/>
              <a:buNone/>
              <a:defRPr/>
            </a:lvl5pPr>
            <a:lvl6pPr lvl="5">
              <a:spcBef>
                <a:spcPts val="0"/>
              </a:spcBef>
              <a:buSzPts val="4200"/>
              <a:buNone/>
              <a:defRPr/>
            </a:lvl6pPr>
            <a:lvl7pPr lvl="6">
              <a:spcBef>
                <a:spcPts val="0"/>
              </a:spcBef>
              <a:buSzPts val="4200"/>
              <a:buNone/>
              <a:defRPr/>
            </a:lvl7pPr>
            <a:lvl8pPr lvl="7">
              <a:spcBef>
                <a:spcPts val="0"/>
              </a:spcBef>
              <a:buSzPts val="4200"/>
              <a:buNone/>
              <a:defRPr/>
            </a:lvl8pPr>
            <a:lvl9pPr lvl="8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311700" y="1361361"/>
            <a:ext cx="3999900" cy="3726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4832400" y="1361361"/>
            <a:ext cx="3999900" cy="3726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4200"/>
              <a:buNone/>
              <a:defRPr/>
            </a:lvl1pPr>
            <a:lvl2pPr lvl="1">
              <a:spcBef>
                <a:spcPts val="0"/>
              </a:spcBef>
              <a:buSzPts val="4200"/>
              <a:buNone/>
              <a:defRPr/>
            </a:lvl2pPr>
            <a:lvl3pPr lvl="2">
              <a:spcBef>
                <a:spcPts val="0"/>
              </a:spcBef>
              <a:buSzPts val="4200"/>
              <a:buNone/>
              <a:defRPr/>
            </a:lvl3pPr>
            <a:lvl4pPr lvl="3">
              <a:spcBef>
                <a:spcPts val="0"/>
              </a:spcBef>
              <a:buSzPts val="4200"/>
              <a:buNone/>
              <a:defRPr/>
            </a:lvl4pPr>
            <a:lvl5pPr lvl="4">
              <a:spcBef>
                <a:spcPts val="0"/>
              </a:spcBef>
              <a:buSzPts val="4200"/>
              <a:buNone/>
              <a:defRPr/>
            </a:lvl5pPr>
            <a:lvl6pPr lvl="5">
              <a:spcBef>
                <a:spcPts val="0"/>
              </a:spcBef>
              <a:buSzPts val="4200"/>
              <a:buNone/>
              <a:defRPr/>
            </a:lvl6pPr>
            <a:lvl7pPr lvl="6">
              <a:spcBef>
                <a:spcPts val="0"/>
              </a:spcBef>
              <a:buSzPts val="4200"/>
              <a:buNone/>
              <a:defRPr/>
            </a:lvl7pPr>
            <a:lvl8pPr lvl="7">
              <a:spcBef>
                <a:spcPts val="0"/>
              </a:spcBef>
              <a:buSzPts val="4200"/>
              <a:buNone/>
              <a:defRPr/>
            </a:lvl8pPr>
            <a:lvl9pPr lvl="8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311700" y="617333"/>
            <a:ext cx="2808000" cy="839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3000"/>
              <a:buNone/>
              <a:defRPr sz="3000"/>
            </a:lvl1pPr>
            <a:lvl2pPr lvl="1">
              <a:spcBef>
                <a:spcPts val="0"/>
              </a:spcBef>
              <a:buSzPts val="3000"/>
              <a:buNone/>
              <a:defRPr sz="3000"/>
            </a:lvl2pPr>
            <a:lvl3pPr lvl="2">
              <a:spcBef>
                <a:spcPts val="0"/>
              </a:spcBef>
              <a:buSzPts val="3000"/>
              <a:buNone/>
              <a:defRPr sz="3000"/>
            </a:lvl3pPr>
            <a:lvl4pPr lvl="3">
              <a:spcBef>
                <a:spcPts val="0"/>
              </a:spcBef>
              <a:buSzPts val="3000"/>
              <a:buNone/>
              <a:defRPr sz="3000"/>
            </a:lvl4pPr>
            <a:lvl5pPr lvl="4">
              <a:spcBef>
                <a:spcPts val="0"/>
              </a:spcBef>
              <a:buSzPts val="3000"/>
              <a:buNone/>
              <a:defRPr sz="3000"/>
            </a:lvl5pPr>
            <a:lvl6pPr lvl="5">
              <a:spcBef>
                <a:spcPts val="0"/>
              </a:spcBef>
              <a:buSzPts val="3000"/>
              <a:buNone/>
              <a:defRPr sz="3000"/>
            </a:lvl6pPr>
            <a:lvl7pPr lvl="6">
              <a:spcBef>
                <a:spcPts val="0"/>
              </a:spcBef>
              <a:buSzPts val="3000"/>
              <a:buNone/>
              <a:defRPr sz="3000"/>
            </a:lvl7pPr>
            <a:lvl8pPr lvl="7">
              <a:spcBef>
                <a:spcPts val="0"/>
              </a:spcBef>
              <a:buSzPts val="3000"/>
              <a:buNone/>
              <a:defRPr sz="3000"/>
            </a:lvl8pPr>
            <a:lvl9pPr lvl="8">
              <a:spcBef>
                <a:spcPts val="0"/>
              </a:spcBef>
              <a:buSzPts val="3000"/>
              <a:buNone/>
              <a:defRPr sz="30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311700" y="1554889"/>
            <a:ext cx="2808000" cy="3094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606333"/>
            <a:ext cx="9144000" cy="108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490250" y="500167"/>
            <a:ext cx="5878800" cy="45453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>
              <a:spcBef>
                <a:spcPts val="0"/>
              </a:spcBef>
              <a:buSzPts val="4800"/>
              <a:buNone/>
              <a:defRPr sz="4800"/>
            </a:lvl2pPr>
            <a:lvl3pPr lvl="2">
              <a:spcBef>
                <a:spcPts val="0"/>
              </a:spcBef>
              <a:buSzPts val="4800"/>
              <a:buNone/>
              <a:defRPr sz="4800"/>
            </a:lvl3pPr>
            <a:lvl4pPr lvl="3">
              <a:spcBef>
                <a:spcPts val="0"/>
              </a:spcBef>
              <a:buSzPts val="4800"/>
              <a:buNone/>
              <a:defRPr sz="4800"/>
            </a:lvl4pPr>
            <a:lvl5pPr lvl="4">
              <a:spcBef>
                <a:spcPts val="0"/>
              </a:spcBef>
              <a:buSzPts val="4800"/>
              <a:buNone/>
              <a:defRPr sz="4800"/>
            </a:lvl5pPr>
            <a:lvl6pPr lvl="5">
              <a:spcBef>
                <a:spcPts val="0"/>
              </a:spcBef>
              <a:buSzPts val="4800"/>
              <a:buNone/>
              <a:defRPr sz="4800"/>
            </a:lvl6pPr>
            <a:lvl7pPr lvl="6">
              <a:spcBef>
                <a:spcPts val="0"/>
              </a:spcBef>
              <a:buSzPts val="4800"/>
              <a:buNone/>
              <a:defRPr sz="4800"/>
            </a:lvl7pPr>
            <a:lvl8pPr lvl="7">
              <a:spcBef>
                <a:spcPts val="0"/>
              </a:spcBef>
              <a:buSzPts val="4800"/>
              <a:buNone/>
              <a:defRPr sz="4800"/>
            </a:lvl8pPr>
            <a:lvl9pPr lvl="8">
              <a:spcBef>
                <a:spcPts val="0"/>
              </a:spcBef>
              <a:buSzPts val="4800"/>
              <a:buNone/>
              <a:defRPr sz="4800"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8"/>
            <a:ext cx="4572000" cy="571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9950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" name="Shape 44"/>
          <p:cNvSpPr txBox="1"/>
          <p:nvPr>
            <p:ph type="title"/>
          </p:nvPr>
        </p:nvSpPr>
        <p:spPr>
          <a:xfrm>
            <a:off x="265500" y="1032528"/>
            <a:ext cx="4045200" cy="19848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subTitle"/>
          </p:nvPr>
        </p:nvSpPr>
        <p:spPr>
          <a:xfrm>
            <a:off x="265500" y="3076667"/>
            <a:ext cx="4045200" cy="1749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4939500" y="804667"/>
            <a:ext cx="3837000" cy="4105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" type="body"/>
          </p:nvPr>
        </p:nvSpPr>
        <p:spPr>
          <a:xfrm>
            <a:off x="319500" y="4687694"/>
            <a:ext cx="5998800" cy="6654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c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buNone/>
            </a:pPr>
            <a:fld id="{00000000-1234-1234-1234-123412341234}" type="slidenum">
              <a:rPr lang="cs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khanacademy.org/" TargetMode="External"/><Relationship Id="rId4" Type="http://schemas.openxmlformats.org/officeDocument/2006/relationships/hyperlink" Target="https://khanovaskola.cz/" TargetMode="External"/><Relationship Id="rId5" Type="http://schemas.openxmlformats.org/officeDocument/2006/relationships/hyperlink" Target="https://en.wikipedia.org/wiki/Khan_Academy" TargetMode="External"/><Relationship Id="rId6" Type="http://schemas.openxmlformats.org/officeDocument/2006/relationships/hyperlink" Target="https://cs.wikipedia.org/wiki/Khan_Academy" TargetMode="External"/><Relationship Id="rId7" Type="http://schemas.openxmlformats.org/officeDocument/2006/relationships/hyperlink" Target="https://blog.khanovaskola.cz/" TargetMode="External"/><Relationship Id="rId8" Type="http://schemas.openxmlformats.org/officeDocument/2006/relationships/hyperlink" Target="http://www.chronicle.com/blognetwork/castingoutnines/2012/07/03/the-trouble-with-khan-academy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ctrTitle"/>
          </p:nvPr>
        </p:nvSpPr>
        <p:spPr>
          <a:xfrm>
            <a:off x="3044700" y="1604728"/>
            <a:ext cx="3054600" cy="1707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/>
              <a:t>Khan Academy</a:t>
            </a:r>
          </a:p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3044700" y="3462867"/>
            <a:ext cx="3054600" cy="779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/>
              <a:t>Tomáš Valenta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/>
              <a:t>Zdroje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 u="sng">
                <a:solidFill>
                  <a:schemeClr val="hlink"/>
                </a:solidFill>
                <a:hlinkClick r:id="rId3"/>
              </a:rPr>
              <a:t>https://www.khanacademy.org/</a:t>
            </a:r>
            <a:br>
              <a:rPr lang="cs"/>
            </a:br>
            <a:r>
              <a:rPr lang="cs" u="sng">
                <a:solidFill>
                  <a:schemeClr val="hlink"/>
                </a:solidFill>
                <a:hlinkClick r:id="rId4"/>
              </a:rPr>
              <a:t>https://khanovaskola.cz/</a:t>
            </a:r>
            <a:br>
              <a:rPr lang="cs"/>
            </a:br>
            <a:r>
              <a:rPr lang="cs" u="sng">
                <a:solidFill>
                  <a:schemeClr val="hlink"/>
                </a:solidFill>
                <a:hlinkClick r:id="rId5"/>
              </a:rPr>
              <a:t>https://en.wikipedia.org/wiki/Khan_Academy</a:t>
            </a:r>
            <a:br>
              <a:rPr lang="cs"/>
            </a:br>
            <a:r>
              <a:rPr lang="cs" u="sng">
                <a:solidFill>
                  <a:schemeClr val="hlink"/>
                </a:solidFill>
                <a:hlinkClick r:id="rId6"/>
              </a:rPr>
              <a:t>https://cs.wikipedia.org/wiki/Khan_Academy</a:t>
            </a:r>
            <a:br>
              <a:rPr lang="cs"/>
            </a:br>
            <a:r>
              <a:rPr lang="cs" u="sng">
                <a:solidFill>
                  <a:schemeClr val="hlink"/>
                </a:solidFill>
                <a:hlinkClick r:id="rId7"/>
              </a:rPr>
              <a:t>https://blog.khanovaskola.cz/</a:t>
            </a:r>
            <a:br>
              <a:rPr lang="cs"/>
            </a:br>
            <a:r>
              <a:rPr lang="cs" u="sng">
                <a:solidFill>
                  <a:schemeClr val="hlink"/>
                </a:solidFill>
                <a:hlinkClick r:id="rId8"/>
              </a:rPr>
              <a:t>http://www.chronicle.com/blognetwork/castingoutnines/2012/07/03/the-trouble-with-khan-academy/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>
                <a:latin typeface="Verdana"/>
                <a:ea typeface="Verdana"/>
                <a:cs typeface="Verdana"/>
                <a:sym typeface="Verdana"/>
              </a:rPr>
              <a:t>Obsah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Úvod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Historie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Pokrytí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Formát</a:t>
            </a: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Video</a:t>
            </a: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Souhrn</a:t>
            </a: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Cvičení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Kritika</a:t>
            </a:r>
          </a:p>
          <a:p>
            <a:pPr indent="-342900" lvl="0" marL="457200">
              <a:spcBef>
                <a:spcPts val="0"/>
              </a:spcBef>
              <a:buSzPts val="1800"/>
              <a:buChar char="●"/>
            </a:pPr>
            <a:r>
              <a:rPr lang="cs"/>
              <a:t>Závěr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/>
              <a:t>Úvod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cs"/>
              <a:t>„Bezplatné vzdělání světové úrovně pro každého, kdekoli.“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Nezisková organizace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Zdarma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Bez registrace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Creative Commons Attribution-NonCommercial-ShareAlike 3.0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Lokalizace, Khanova škola</a:t>
            </a:r>
          </a:p>
          <a:p>
            <a:pPr indent="-342900" lvl="0" marL="457200" rtl="0">
              <a:spcBef>
                <a:spcPts val="0"/>
              </a:spcBef>
              <a:buSzPts val="1800"/>
              <a:buChar char="●"/>
            </a:pPr>
            <a:r>
              <a:rPr lang="cs"/>
              <a:t>Coursera, edX, Udacity, 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cs"/>
              <a:t>Historie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Doučování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YouTube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Stránka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Mobilní aplikace</a:t>
            </a:r>
          </a:p>
          <a:p>
            <a:pPr indent="-342900" lvl="0" marL="457200" rtl="0">
              <a:spcBef>
                <a:spcPts val="0"/>
              </a:spcBef>
              <a:buSzPts val="1800"/>
              <a:buChar char="●"/>
            </a:pPr>
            <a:r>
              <a:rPr lang="cs"/>
              <a:t>Khan Lab School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/>
              <a:t>Pokrytí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Matematika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Fyzika, Chemie, Biologie, Zdravotnictví, Elektrotechnika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Programování, Informatika, Animace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Světová historie, Historie USA, Historie Umění, Anglická gramatika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Mikroekonomika, Makroekonomika, Podnikatelství, Trhy</a:t>
            </a:r>
          </a:p>
          <a:p>
            <a:pPr indent="-342900" lvl="0" marL="457200" rtl="0">
              <a:spcBef>
                <a:spcPts val="0"/>
              </a:spcBef>
              <a:buSzPts val="1800"/>
              <a:buChar char="●"/>
            </a:pPr>
            <a:r>
              <a:rPr lang="cs"/>
              <a:t>Příprava na testy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88733"/>
            <a:ext cx="2808000" cy="839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>
                <a:latin typeface="Verdana"/>
                <a:ea typeface="Verdana"/>
                <a:cs typeface="Verdana"/>
                <a:sym typeface="Verdana"/>
              </a:rPr>
              <a:t>Video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388701"/>
            <a:ext cx="2808000" cy="3260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YouTube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Krátké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Jedno téma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„Tabule“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Hlas</a:t>
            </a:r>
          </a:p>
          <a:p>
            <a:pPr indent="-342900" lvl="0" marL="457200" rtl="0">
              <a:spcBef>
                <a:spcPts val="0"/>
              </a:spcBef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Titulky</a:t>
            </a:r>
          </a:p>
        </p:txBody>
      </p:sp>
      <p:sp>
        <p:nvSpPr>
          <p:cNvPr id="94" name="Shape 94"/>
          <p:cNvSpPr txBox="1"/>
          <p:nvPr>
            <p:ph type="title"/>
          </p:nvPr>
        </p:nvSpPr>
        <p:spPr>
          <a:xfrm>
            <a:off x="3168000" y="388733"/>
            <a:ext cx="2808000" cy="839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cs">
                <a:latin typeface="Verdana"/>
                <a:ea typeface="Verdana"/>
                <a:cs typeface="Verdana"/>
                <a:sym typeface="Verdana"/>
              </a:rPr>
              <a:t>Souhrn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3168000" y="1388701"/>
            <a:ext cx="2808000" cy="3260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Shrnutí videa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Kvíz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Doplnění</a:t>
            </a:r>
          </a:p>
          <a:p>
            <a:pPr indent="-342900" lvl="0" marL="457200" rtl="0">
              <a:spcBef>
                <a:spcPts val="0"/>
              </a:spcBef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Ilustrace</a:t>
            </a:r>
          </a:p>
        </p:txBody>
      </p:sp>
      <p:sp>
        <p:nvSpPr>
          <p:cNvPr id="96" name="Shape 96"/>
          <p:cNvSpPr txBox="1"/>
          <p:nvPr>
            <p:ph type="title"/>
          </p:nvPr>
        </p:nvSpPr>
        <p:spPr>
          <a:xfrm>
            <a:off x="6024300" y="388733"/>
            <a:ext cx="2808000" cy="839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cs">
                <a:latin typeface="Verdana"/>
                <a:ea typeface="Verdana"/>
                <a:cs typeface="Verdana"/>
                <a:sym typeface="Verdana"/>
              </a:rPr>
              <a:t>Cvičení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024300" y="1388700"/>
            <a:ext cx="2808000" cy="3260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Příklady</a:t>
            </a:r>
          </a:p>
          <a:p>
            <a:pPr indent="-342900" lvl="0" marL="457200" rtl="0">
              <a:spcBef>
                <a:spcPts val="0"/>
              </a:spcBef>
              <a:buSzPts val="1800"/>
              <a:buFont typeface="Verdana"/>
              <a:buChar char="●"/>
            </a:pPr>
            <a:r>
              <a:rPr lang="cs" sz="1800">
                <a:latin typeface="Verdana"/>
                <a:ea typeface="Verdana"/>
                <a:cs typeface="Verdana"/>
                <a:sym typeface="Verdana"/>
              </a:rPr>
              <a:t>Důraz na postup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50789"/>
            <a:ext cx="9143999" cy="4213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/>
              <a:t>Kritika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Kvalita videí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Modernizace výuky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Standardizace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Gamifikace</a:t>
            </a:r>
          </a:p>
          <a:p>
            <a:pPr indent="-342900" lvl="0" marL="457200" rtl="0">
              <a:spcBef>
                <a:spcPts val="0"/>
              </a:spcBef>
              <a:buSzPts val="1800"/>
              <a:buChar char="●"/>
            </a:pPr>
            <a:r>
              <a:rPr lang="cs"/>
              <a:t>Sociální politika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351028"/>
            <a:ext cx="8520600" cy="923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cs"/>
              <a:t>Závěr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361361"/>
            <a:ext cx="8520600" cy="3726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Dodatek k výuce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Správa třídy a statistika</a:t>
            </a:r>
          </a:p>
          <a:p>
            <a:pPr indent="-342900" lvl="0" marL="457200" rtl="0">
              <a:spcBef>
                <a:spcPts val="0"/>
              </a:spcBef>
              <a:buSzPts val="1800"/>
              <a:buChar char="●"/>
            </a:pPr>
            <a:r>
              <a:rPr lang="cs"/>
              <a:t>Rychlý přehled základní látky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